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19" r:id="rId2"/>
  </p:sldMasterIdLst>
  <p:notesMasterIdLst>
    <p:notesMasterId r:id="rId20"/>
  </p:notesMasterIdLst>
  <p:handoutMasterIdLst>
    <p:handoutMasterId r:id="rId21"/>
  </p:handoutMasterIdLst>
  <p:sldIdLst>
    <p:sldId id="300" r:id="rId3"/>
    <p:sldId id="275" r:id="rId4"/>
    <p:sldId id="258" r:id="rId5"/>
    <p:sldId id="266" r:id="rId6"/>
    <p:sldId id="301" r:id="rId7"/>
    <p:sldId id="291" r:id="rId8"/>
    <p:sldId id="267" r:id="rId9"/>
    <p:sldId id="268" r:id="rId10"/>
    <p:sldId id="279" r:id="rId11"/>
    <p:sldId id="269" r:id="rId12"/>
    <p:sldId id="270" r:id="rId13"/>
    <p:sldId id="294" r:id="rId14"/>
    <p:sldId id="293" r:id="rId15"/>
    <p:sldId id="274" r:id="rId16"/>
    <p:sldId id="278" r:id="rId17"/>
    <p:sldId id="280" r:id="rId18"/>
    <p:sldId id="265" r:id="rId19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A493E-E48C-43A2-9C5C-DD503C2A19E4}" v="16" dt="2023-07-14T17:09:19.991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182" autoAdjust="0"/>
  </p:normalViewPr>
  <p:slideViewPr>
    <p:cSldViewPr showGuides="1">
      <p:cViewPr varScale="1">
        <p:scale>
          <a:sx n="78" d="100"/>
          <a:sy n="78" d="100"/>
        </p:scale>
        <p:origin x="240" y="45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7/20/2023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40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50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5709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8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556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80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9468AF-EFCF-4AAD-ACF4-3BA83EC4AF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8739-8C37-4891-93A4-2AFD49A0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34" y="4487333"/>
            <a:ext cx="10439578" cy="1507067"/>
          </a:xfrm>
        </p:spPr>
        <p:txBody>
          <a:bodyPr/>
          <a:lstStyle/>
          <a:p>
            <a:pPr algn="ctr"/>
            <a:r>
              <a:rPr lang="en-US" b="1" dirty="0"/>
              <a:t>Welcome class of 2027!</a:t>
            </a:r>
            <a:br>
              <a:rPr lang="en-US" b="1" dirty="0"/>
            </a:br>
            <a:r>
              <a:rPr lang="en-US" b="1" dirty="0"/>
              <a:t>Remind sign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A53FA-BF77-E2AC-E050-860BC1EB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34" y="685801"/>
            <a:ext cx="11277778" cy="3615267"/>
          </a:xfrm>
        </p:spPr>
        <p:txBody>
          <a:bodyPr>
            <a:normAutofit/>
          </a:bodyPr>
          <a:lstStyle/>
          <a:p>
            <a:r>
              <a:rPr lang="en-US" sz="6600" dirty="0"/>
              <a:t>https://www.remind.com/join/kowboy27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73F1A-0D11-8AC5-A84E-21BB64D2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12" y="3032495"/>
            <a:ext cx="1571429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331" y="254624"/>
            <a:ext cx="10512862" cy="103829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</a:rPr>
              <a:t>ACADEMIC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" y="3512457"/>
            <a:ext cx="3352800" cy="335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A36CE-58B7-42BF-BC4A-C41CFA8AF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06" y="4784882"/>
            <a:ext cx="3225731" cy="1336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61F4F-D560-4E14-90A5-BD321C005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7" y="1524000"/>
            <a:ext cx="3287109" cy="1371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8B27AE-36A8-43EE-9E54-AAEC574AB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412465"/>
            <a:ext cx="2628239" cy="2628239"/>
          </a:xfrm>
          <a:prstGeom prst="rect">
            <a:avLst/>
          </a:prstGeom>
          <a:effectLst>
            <a:glow rad="127000">
              <a:srgbClr val="C00000"/>
            </a:glow>
          </a:effectLst>
        </p:spPr>
      </p:pic>
      <p:sp>
        <p:nvSpPr>
          <p:cNvPr id="18" name="AutoShape 2" descr="Image result for teco osceola">
            <a:extLst>
              <a:ext uri="{FF2B5EF4-FFF2-40B4-BE49-F238E27FC236}">
                <a16:creationId xmlns:a16="http://schemas.microsoft.com/office/drawing/2014/main" id="{B4DA61B1-EB12-40AF-8CC1-5CC3A4A6A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38945B-C4AE-440D-A57E-BF567CC6F9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424928"/>
            <a:ext cx="2004072" cy="20040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412" y="4743560"/>
            <a:ext cx="4171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2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6531" y="198511"/>
            <a:ext cx="9295032" cy="163029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ADVANCED PLACEMENT (AP)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9090" y="1828801"/>
            <a:ext cx="10231135" cy="40385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CollegeBoard Accelerated program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College level courses and rigor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Earn college credit by passing test at the end of the year with 3 or better.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Universities like to see students challenging themselves with academic course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6CF8D-CE2B-4F46-AAF6-0168B022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1066800"/>
            <a:ext cx="2677509" cy="11172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9292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827454" cy="147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DUAL ENROLLMENT OPPORTUNITIES</a:t>
            </a:r>
            <a:endParaRPr lang="en-US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 descr="File:&lt;strong&gt;UCF&lt;/strong&gt; Knights logo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4" y="4191000"/>
            <a:ext cx="2342570" cy="1779519"/>
          </a:xfrm>
        </p:spPr>
      </p:pic>
      <p:pic>
        <p:nvPicPr>
          <p:cNvPr id="5" name="Picture 4" descr="&lt;strong&gt;Valencia&lt;/strong&gt; College Student Discount Progr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2133600"/>
            <a:ext cx="2380952" cy="2380952"/>
          </a:xfrm>
          <a:prstGeom prst="rect">
            <a:avLst/>
          </a:prstGeom>
        </p:spPr>
      </p:pic>
      <p:pic>
        <p:nvPicPr>
          <p:cNvPr id="6" name="Picture 5" descr="File:&lt;strong&gt;University of Florida&lt;/strong&gt; Vertical Signature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2129776"/>
            <a:ext cx="2236589" cy="221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12" y="2133600"/>
            <a:ext cx="4171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6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8600"/>
            <a:ext cx="105918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CTE and industry certification </a:t>
            </a:r>
            <a:endParaRPr lang="en-US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15028"/>
            <a:ext cx="6095999" cy="426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courses below offer the following </a:t>
            </a:r>
            <a:r>
              <a:rPr lang="en-US" sz="2400" b="1" dirty="0">
                <a:solidFill>
                  <a:schemeClr val="tx1"/>
                </a:solidFill>
              </a:rPr>
              <a:t>Industry Certifications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Private Ground Pilot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Business &amp; Entrepreneurial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Culinary Arts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Digital Media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Digital Media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Game &amp; Simulation Foundations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Game &amp; Simulation Design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Game &amp; Simulation Programming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Multi-User Game &amp; Simulation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Hospitality &amp; Tourism Marketing Management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Media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Digital Design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Allied Health 3 (Phlebotomy)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0D665-AB5B-4294-82A9-64C011E81E59}"/>
              </a:ext>
            </a:extLst>
          </p:cNvPr>
          <p:cNvSpPr txBox="1"/>
          <p:nvPr/>
        </p:nvSpPr>
        <p:spPr>
          <a:xfrm>
            <a:off x="7161212" y="1415028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Adobe Certifications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 -Photoshop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 -Illustrator</a:t>
            </a:r>
          </a:p>
        </p:txBody>
      </p:sp>
    </p:spTree>
    <p:extLst>
      <p:ext uri="{BB962C8B-B14F-4D97-AF65-F5344CB8AC3E}">
        <p14:creationId xmlns:p14="http://schemas.microsoft.com/office/powerpoint/2010/main" val="155259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65126"/>
            <a:ext cx="1038390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Algerian" panose="04020705040A02060702" pitchFamily="82" charset="0"/>
              </a:rPr>
              <a:t>9</a:t>
            </a:r>
            <a:r>
              <a:rPr lang="en-US" sz="4800" b="1" baseline="30000" dirty="0">
                <a:solidFill>
                  <a:srgbClr val="FFC000"/>
                </a:solidFill>
                <a:latin typeface="Algerian" panose="04020705040A02060702" pitchFamily="82" charset="0"/>
              </a:rPr>
              <a:t>TH</a:t>
            </a:r>
            <a:r>
              <a:rPr lang="en-US" sz="4800" b="1" dirty="0">
                <a:solidFill>
                  <a:srgbClr val="FFC000"/>
                </a:solidFill>
                <a:latin typeface="Algerian" panose="04020705040A02060702" pitchFamily="82" charset="0"/>
              </a:rPr>
              <a:t> GRADE SAMPLE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2" y="1524000"/>
            <a:ext cx="5029200" cy="4747311"/>
          </a:xfrm>
          <a:solidFill>
            <a:schemeClr val="tx1"/>
          </a:solidFill>
          <a:effectLst>
            <a:glow rad="127000">
              <a:schemeClr val="tx1"/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Standard 9</a:t>
            </a:r>
            <a:r>
              <a:rPr lang="en-US" sz="2400" b="1" u="sng" baseline="30000" dirty="0">
                <a:solidFill>
                  <a:srgbClr val="002060"/>
                </a:solidFill>
                <a:latin typeface="Algerian" panose="04020705040A02060702" pitchFamily="82" charset="0"/>
              </a:rPr>
              <a:t>th</a:t>
            </a:r>
            <a:r>
              <a:rPr lang="en-US" sz="24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 grade schedule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English 1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Algebra 1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Env. Science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Personal fitness/PE elective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Per. Fin Lit/Leadership or Virtual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Elective or Int. Reading (Level 1)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Elective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012" y="1447800"/>
            <a:ext cx="5659508" cy="482351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/>
                </a:solidFill>
                <a:latin typeface="Algerian" panose="04020705040A02060702" pitchFamily="82" charset="0"/>
              </a:rPr>
              <a:t>Accelerated 9</a:t>
            </a:r>
            <a:r>
              <a:rPr lang="en-US" sz="2400" b="1" u="sng" baseline="30000" dirty="0">
                <a:solidFill>
                  <a:schemeClr val="tx1"/>
                </a:solidFill>
                <a:latin typeface="Algerian" panose="04020705040A02060702" pitchFamily="82" charset="0"/>
              </a:rPr>
              <a:t>th</a:t>
            </a:r>
            <a:r>
              <a:rPr lang="en-US" sz="2400" b="1" u="sng" dirty="0">
                <a:solidFill>
                  <a:schemeClr val="tx1"/>
                </a:solidFill>
                <a:latin typeface="Algerian" panose="04020705040A02060702" pitchFamily="82" charset="0"/>
              </a:rPr>
              <a:t> grade schedule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English 1 honors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Algebra 1 honors or Geometry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Biology honors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AP Human Geography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Foreign Language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Personal fitness/ PE elective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Elective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Pers. Fin Lit- Honors (Online)</a:t>
            </a:r>
          </a:p>
        </p:txBody>
      </p:sp>
    </p:spTree>
    <p:extLst>
      <p:ext uri="{BB962C8B-B14F-4D97-AF65-F5344CB8AC3E}">
        <p14:creationId xmlns:p14="http://schemas.microsoft.com/office/powerpoint/2010/main" val="10387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797404"/>
            <a:ext cx="9372600" cy="168153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rgbClr val="FFC000"/>
                </a:solidFill>
                <a:latin typeface="Algerian" panose="04020705040A02060702" pitchFamily="82" charset="0"/>
              </a:rPr>
              <a:t>Get Involved!!!!</a:t>
            </a:r>
            <a:br>
              <a:rPr lang="en-US" sz="55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en-US" sz="55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2" y="1344224"/>
            <a:ext cx="2946099" cy="57626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Athletics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6475412" y="1603813"/>
            <a:ext cx="2464102" cy="51017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Art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Chess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Glee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Gears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Interact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Job Shadowing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Junior Class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114" y="1219200"/>
            <a:ext cx="5410200" cy="545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Clubs</a:t>
            </a: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5703" y="2180323"/>
            <a:ext cx="2819397" cy="38423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    </a:t>
            </a:r>
          </a:p>
          <a:p>
            <a:pPr marL="0" indent="0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      </a:t>
            </a:r>
            <a:r>
              <a:rPr lang="en-US" sz="2000" b="1" dirty="0">
                <a:solidFill>
                  <a:schemeClr val="bg1"/>
                </a:solidFill>
              </a:rPr>
              <a:t>Football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Basketball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Volleyball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Tennis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Cheerleading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Swim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Golf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19E4C-E576-4E48-B69F-25482ED38E31}"/>
              </a:ext>
            </a:extLst>
          </p:cNvPr>
          <p:cNvSpPr txBox="1"/>
          <p:nvPr/>
        </p:nvSpPr>
        <p:spPr>
          <a:xfrm>
            <a:off x="8965214" y="1603813"/>
            <a:ext cx="26917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prstClr val="black"/>
                </a:solidFill>
              </a:rPr>
              <a:t>Keyettes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National Honor Society</a:t>
            </a: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National Technical Honor Society</a:t>
            </a: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Senior Class Office</a:t>
            </a: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Spanish Honor Society</a:t>
            </a: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Speech &amp; Debate</a:t>
            </a:r>
          </a:p>
          <a:p>
            <a:pPr marL="285750" lvl="0" indent="-285750" defTabSz="457063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Latinos in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47A91-1106-4D2A-9CF0-6944D6CCF3D9}"/>
              </a:ext>
            </a:extLst>
          </p:cNvPr>
          <p:cNvSpPr txBox="1"/>
          <p:nvPr/>
        </p:nvSpPr>
        <p:spPr>
          <a:xfrm>
            <a:off x="3092157" y="1970215"/>
            <a:ext cx="2540300" cy="418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Weightlifting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Soccer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Wrestling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Baseball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Softball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Track &amp; Field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Cross Country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Flag Football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Swimming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29208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-76200"/>
            <a:ext cx="8594429" cy="9906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Tips for students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143000"/>
            <a:ext cx="11125200" cy="5638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Attendance is very important! Be at school EVERYDAY!</a:t>
            </a:r>
          </a:p>
          <a:p>
            <a:r>
              <a:rPr lang="en-US" sz="2400" b="1" dirty="0"/>
              <a:t>Get to know your counselor.</a:t>
            </a:r>
          </a:p>
          <a:p>
            <a:r>
              <a:rPr lang="en-US" sz="2400" b="1" dirty="0"/>
              <a:t>Build relationships with your teachers. (Recommendation Letters in the future may be needed)</a:t>
            </a:r>
          </a:p>
          <a:p>
            <a:r>
              <a:rPr lang="en-US" sz="2400" b="1" dirty="0"/>
              <a:t>Find fun and interesting ways to volunteer in the community or at school.</a:t>
            </a:r>
          </a:p>
          <a:p>
            <a:r>
              <a:rPr lang="en-US" sz="2400" b="1" dirty="0"/>
              <a:t>Manage your time wisely, especially with extracurricular activities.</a:t>
            </a:r>
          </a:p>
          <a:p>
            <a:r>
              <a:rPr lang="en-US" sz="2400" b="1" dirty="0"/>
              <a:t>Figure out a plan for your high school career.</a:t>
            </a:r>
          </a:p>
          <a:p>
            <a:r>
              <a:rPr lang="en-US" sz="2400" b="1" dirty="0"/>
              <a:t> Don't cram for an exam the night before.</a:t>
            </a:r>
          </a:p>
          <a:p>
            <a:r>
              <a:rPr lang="en-US" sz="2400" b="1" dirty="0"/>
              <a:t>Stay organized, even if you're not the best at it.</a:t>
            </a:r>
          </a:p>
          <a:p>
            <a:r>
              <a:rPr lang="en-US" sz="2400" b="1" dirty="0"/>
              <a:t>Grades are important from Day 1 of school to set-up future post-secondary options. Don't slack off just because it's freshman year.</a:t>
            </a:r>
          </a:p>
          <a:p>
            <a:r>
              <a:rPr lang="en-US" sz="2400" b="1" dirty="0"/>
              <a:t> Don't be afraid to ask for help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3" y="4495800"/>
            <a:ext cx="8532178" cy="150706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430280"/>
            <a:ext cx="8594429" cy="388077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lgerian" panose="04020705040A02060702" pitchFamily="82" charset="0"/>
              </a:rPr>
              <a:t>THANK YOU FOR LEARNING MORE ABOUT  </a:t>
            </a:r>
            <a:r>
              <a:rPr lang="en-US" sz="4000" b="1" dirty="0" err="1">
                <a:solidFill>
                  <a:srgbClr val="FFC000"/>
                </a:solidFill>
                <a:latin typeface="Algerian" panose="04020705040A02060702" pitchFamily="82" charset="0"/>
              </a:rPr>
              <a:t>osceola</a:t>
            </a:r>
            <a:r>
              <a:rPr lang="en-US" sz="4000" b="1" dirty="0">
                <a:solidFill>
                  <a:srgbClr val="FFC000"/>
                </a:solidFill>
                <a:latin typeface="Algerian" panose="04020705040A02060702" pitchFamily="82" charset="0"/>
              </a:rPr>
              <a:t> HIGH SCHOOL</a:t>
            </a:r>
          </a:p>
          <a:p>
            <a:pPr marL="0" indent="0" algn="ctr">
              <a:buNone/>
            </a:pPr>
            <a:r>
              <a:rPr lang="en-US" sz="4000" b="1" dirty="0">
                <a:latin typeface="Algerian" panose="04020705040A02060702" pitchFamily="82" charset="0"/>
              </a:rPr>
              <a:t>407-518-5400</a:t>
            </a:r>
          </a:p>
          <a:p>
            <a:pPr marL="0" indent="0" algn="ctr">
              <a:buNone/>
            </a:pPr>
            <a:r>
              <a:rPr lang="en-US" sz="4000" b="1" dirty="0"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EE611-DA09-4961-B203-5A52DB6B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713" y="2894808"/>
            <a:ext cx="4886192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457200"/>
            <a:r>
              <a:rPr lang="en-US" sz="3200" dirty="0">
                <a:solidFill>
                  <a:srgbClr val="FFFFFF"/>
                </a:solidFill>
              </a:rPr>
              <a:t>WELCOME TO Osceola HIGH SCHOOL</a:t>
            </a:r>
          </a:p>
        </p:txBody>
      </p:sp>
      <p:pic>
        <p:nvPicPr>
          <p:cNvPr id="16" name="Graphic 15" descr="Education">
            <a:extLst>
              <a:ext uri="{FF2B5EF4-FFF2-40B4-BE49-F238E27FC236}">
                <a16:creationId xmlns:a16="http://schemas.microsoft.com/office/drawing/2014/main" id="{1ABB5C41-8DE6-10CF-67BB-6BA3676E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364" y="875836"/>
            <a:ext cx="4886193" cy="488619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8A1D3C-DE09-49B0-8D85-7F281C3ED2CE}"/>
              </a:ext>
            </a:extLst>
          </p:cNvPr>
          <p:cNvSpPr/>
          <p:nvPr/>
        </p:nvSpPr>
        <p:spPr>
          <a:xfrm>
            <a:off x="5876713" y="1235792"/>
            <a:ext cx="4818398" cy="2244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i="1" dirty="0">
                <a:solidFill>
                  <a:srgbClr val="0F496F"/>
                </a:solidFill>
              </a:rPr>
              <a:t>Inspiring all learners to reach their highest potential as responsible, productive citizens.</a:t>
            </a:r>
            <a:endParaRPr lang="en-US" dirty="0">
              <a:solidFill>
                <a:srgbClr val="0F496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9CC8A-D4C2-4B15-8802-9DF888DC5ECF}"/>
              </a:ext>
            </a:extLst>
          </p:cNvPr>
          <p:cNvSpPr/>
          <p:nvPr/>
        </p:nvSpPr>
        <p:spPr>
          <a:xfrm>
            <a:off x="150812" y="228600"/>
            <a:ext cx="11811000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600" b="1" dirty="0">
                <a:solidFill>
                  <a:srgbClr val="FFC000"/>
                </a:solidFill>
                <a:latin typeface="Algerian"/>
              </a:rPr>
              <a:t>New Student Orientation </a:t>
            </a:r>
            <a:endParaRPr lang="en-US" sz="6600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637" y="4077694"/>
            <a:ext cx="5190546" cy="15070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lgerian" panose="04020705040A02060702" pitchFamily="82" charset="0"/>
              </a:rPr>
              <a:t>Welcome new students</a:t>
            </a:r>
          </a:p>
        </p:txBody>
      </p:sp>
      <p:pic>
        <p:nvPicPr>
          <p:cNvPr id="7" name="Picture 6" descr="A blue and white logo with a cowboy on a horse&#10;&#10;Description automatically generated">
            <a:extLst>
              <a:ext uri="{FF2B5EF4-FFF2-40B4-BE49-F238E27FC236}">
                <a16:creationId xmlns:a16="http://schemas.microsoft.com/office/drawing/2014/main" id="{DC527400-3A1E-7711-3754-7C6DD929A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" y="875836"/>
            <a:ext cx="4886193" cy="488619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0" y="685800"/>
            <a:ext cx="4818398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>
                <a:solidFill>
                  <a:srgbClr val="0F496F"/>
                </a:solidFill>
              </a:rPr>
              <a:t>Goals for Today: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rgbClr val="0F496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Introduce counseling team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Diploma options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Graduation Requirements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GPA CALCULATION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Post secondary plan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Academic Programs (AP, AVID, de, cte)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9</a:t>
            </a:r>
            <a:r>
              <a:rPr lang="en-US" sz="1400" b="1" baseline="30000">
                <a:solidFill>
                  <a:srgbClr val="0F496F"/>
                </a:solidFill>
                <a:latin typeface="Felix Titling" panose="04060505060202020A04" pitchFamily="82" charset="0"/>
              </a:rPr>
              <a:t>th</a:t>
            </a: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 grade Sample schedules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Athletics and Clubs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9</a:t>
            </a:r>
            <a:r>
              <a:rPr lang="en-US" sz="1400" b="1" baseline="30000">
                <a:solidFill>
                  <a:srgbClr val="0F496F"/>
                </a:solidFill>
                <a:latin typeface="Felix Titling" panose="04060505060202020A04" pitchFamily="82" charset="0"/>
              </a:rPr>
              <a:t>th</a:t>
            </a:r>
            <a:r>
              <a:rPr lang="en-US" sz="1400" b="1">
                <a:solidFill>
                  <a:srgbClr val="0F496F"/>
                </a:solidFill>
                <a:latin typeface="Felix Titling" panose="04060505060202020A04" pitchFamily="82" charset="0"/>
              </a:rPr>
              <a:t> grade tips</a:t>
            </a:r>
          </a:p>
          <a:p>
            <a:pPr marL="457063" lvl="1" indent="0">
              <a:lnSpc>
                <a:spcPct val="90000"/>
              </a:lnSpc>
              <a:buNone/>
            </a:pPr>
            <a:endParaRPr lang="en-US" sz="1400">
              <a:solidFill>
                <a:srgbClr val="0F496F"/>
              </a:solidFill>
              <a:latin typeface="Felix Titling" panose="04060505060202020A04" pitchFamily="8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BFDCA-0AE3-4DE5-AB57-0B2EDCF0F515}"/>
              </a:ext>
            </a:extLst>
          </p:cNvPr>
          <p:cNvSpPr/>
          <p:nvPr/>
        </p:nvSpPr>
        <p:spPr>
          <a:xfrm>
            <a:off x="1574044" y="564907"/>
            <a:ext cx="10209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6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endParaRPr lang="en-US" sz="6600" b="1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CEC196-5B61-4C7A-A56F-B5AEC292E08C}"/>
              </a:ext>
            </a:extLst>
          </p:cNvPr>
          <p:cNvSpPr/>
          <p:nvPr/>
        </p:nvSpPr>
        <p:spPr>
          <a:xfrm>
            <a:off x="4637544" y="5883583"/>
            <a:ext cx="7908070" cy="1098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9</a:t>
            </a:r>
            <a:r>
              <a:rPr lang="en-US" sz="3600" b="1" cap="all" baseline="30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th</a:t>
            </a: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&amp; 10</a:t>
            </a:r>
            <a:r>
              <a:rPr lang="en-US" sz="3600" b="1" cap="all" baseline="30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th</a:t>
            </a: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Grade Counselors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41AE0-76AF-0DEC-7CA8-32C115BF4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856"/>
          <a:stretch/>
        </p:blipFill>
        <p:spPr>
          <a:xfrm>
            <a:off x="830" y="11"/>
            <a:ext cx="3575991" cy="565852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4861BE-6C5A-FD33-6F78-22C56F8DDB8C}"/>
              </a:ext>
            </a:extLst>
          </p:cNvPr>
          <p:cNvSpPr txBox="1"/>
          <p:nvPr/>
        </p:nvSpPr>
        <p:spPr>
          <a:xfrm>
            <a:off x="95615" y="5793283"/>
            <a:ext cx="35759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A – Go: Clarke, Nuria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41F67-186A-ABFC-0662-072E2A00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22" y="0"/>
            <a:ext cx="3997700" cy="5658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CD0E-5F88-9584-0B31-FD47D49F94F9}"/>
              </a:ext>
            </a:extLst>
          </p:cNvPr>
          <p:cNvSpPr txBox="1"/>
          <p:nvPr/>
        </p:nvSpPr>
        <p:spPr>
          <a:xfrm>
            <a:off x="3663027" y="5745822"/>
            <a:ext cx="35759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Gr – Pe: </a:t>
            </a:r>
            <a:r>
              <a:rPr lang="en-US" sz="1800" dirty="0" err="1"/>
              <a:t>Balladin</a:t>
            </a:r>
            <a:r>
              <a:rPr lang="en-US" sz="1800" dirty="0"/>
              <a:t>, Devyani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1C298-F1D6-BB2D-2137-15DF0F294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522" y="0"/>
            <a:ext cx="4614303" cy="5658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55DBF-2691-FE3A-2D98-214EE3A6B0F0}"/>
              </a:ext>
            </a:extLst>
          </p:cNvPr>
          <p:cNvSpPr txBox="1"/>
          <p:nvPr/>
        </p:nvSpPr>
        <p:spPr>
          <a:xfrm>
            <a:off x="8483040" y="5672668"/>
            <a:ext cx="35759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Pi – Z: Morales, </a:t>
            </a:r>
            <a:r>
              <a:rPr lang="en-US" sz="1800" dirty="0" err="1"/>
              <a:t>Imaris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7458E8-8943-FD89-530F-AFFB115E21EF}"/>
              </a:ext>
            </a:extLst>
          </p:cNvPr>
          <p:cNvSpPr/>
          <p:nvPr/>
        </p:nvSpPr>
        <p:spPr>
          <a:xfrm>
            <a:off x="4494212" y="5675762"/>
            <a:ext cx="7908070" cy="13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11</a:t>
            </a:r>
            <a:r>
              <a:rPr lang="en-US" sz="3600" b="1" cap="all" baseline="30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th</a:t>
            </a: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&amp; 12</a:t>
            </a:r>
            <a:r>
              <a:rPr lang="en-US" sz="3600" b="1" cap="all" baseline="30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th</a:t>
            </a: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Grade Counselors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868FD-4520-2B8C-6191-F4A066FB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5632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D39A98-C5F6-A7A8-BC59-91962A0D870C}"/>
              </a:ext>
            </a:extLst>
          </p:cNvPr>
          <p:cNvSpPr txBox="1"/>
          <p:nvPr/>
        </p:nvSpPr>
        <p:spPr>
          <a:xfrm>
            <a:off x="-458788" y="5675762"/>
            <a:ext cx="3657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A – D: Wilkerson, Shaniqua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E7CBD-B0AD-6019-B51D-D7B335AA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808" y="0"/>
            <a:ext cx="3657601" cy="5632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0E39F5-F9ED-D87C-33A1-C8A29BA5C0D5}"/>
              </a:ext>
            </a:extLst>
          </p:cNvPr>
          <p:cNvSpPr txBox="1"/>
          <p:nvPr/>
        </p:nvSpPr>
        <p:spPr>
          <a:xfrm>
            <a:off x="3046412" y="5670169"/>
            <a:ext cx="289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E – L: Ortiz, </a:t>
            </a:r>
            <a:r>
              <a:rPr lang="en-US" sz="1800" dirty="0" err="1"/>
              <a:t>Deysi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22269-18BA-59DA-F69D-017B50A0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3" y="0"/>
            <a:ext cx="3048000" cy="5632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3B6F5-02E3-7244-C6A7-2F62967309E9}"/>
              </a:ext>
            </a:extLst>
          </p:cNvPr>
          <p:cNvSpPr txBox="1"/>
          <p:nvPr/>
        </p:nvSpPr>
        <p:spPr>
          <a:xfrm>
            <a:off x="5760570" y="5675658"/>
            <a:ext cx="335438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M – Re: Zuniga, Adriana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7C27D-39EB-875F-D297-6BB93D9A7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212" y="-20782"/>
            <a:ext cx="3122613" cy="5653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7106D0-678E-0852-2427-B846F53B0DAD}"/>
              </a:ext>
            </a:extLst>
          </p:cNvPr>
          <p:cNvSpPr txBox="1"/>
          <p:nvPr/>
        </p:nvSpPr>
        <p:spPr>
          <a:xfrm>
            <a:off x="9142413" y="5632600"/>
            <a:ext cx="31226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/>
              <a:t>Ri – Z: Warren, Larry</a:t>
            </a:r>
          </a:p>
        </p:txBody>
      </p:sp>
    </p:spTree>
    <p:extLst>
      <p:ext uri="{BB962C8B-B14F-4D97-AF65-F5344CB8AC3E}">
        <p14:creationId xmlns:p14="http://schemas.microsoft.com/office/powerpoint/2010/main" val="20285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419" y="563911"/>
            <a:ext cx="9805649" cy="1176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Diploma options</a:t>
            </a:r>
            <a:b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4BC0F5-9A36-4BA0-89BF-B22DD4782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828800"/>
            <a:ext cx="511257" cy="640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BC0F5-9A36-4BA0-89BF-B22DD4782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3733800"/>
            <a:ext cx="513188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1612" y="1981200"/>
            <a:ext cx="6477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elix Titling" panose="04060505060202020A04" pitchFamily="82" charset="0"/>
              </a:rPr>
              <a:t>24-credit option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Felix Titling" panose="04060505060202020A04" pitchFamily="82" charset="0"/>
              </a:rPr>
              <a:t>Scholar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Felix Titling" panose="04060505060202020A04" pitchFamily="82" charset="0"/>
              </a:rPr>
              <a:t>merit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latin typeface="Felix Titling" panose="04060505060202020A04" pitchFamily="82" charset="0"/>
              </a:rPr>
              <a:t>18-credit Academically Challenging Curriculum to Enhance Learning (ACCEL) option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12" y="2148855"/>
            <a:ext cx="1295400" cy="25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2575559"/>
            <a:ext cx="11582399" cy="3782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000" b="1" dirty="0"/>
              <a:t>	24 Credits</a:t>
            </a:r>
          </a:p>
          <a:p>
            <a:pPr marL="0" indent="0">
              <a:buNone/>
              <a:defRPr/>
            </a:pPr>
            <a:r>
              <a:rPr lang="en-US" sz="3000" b="1" dirty="0"/>
              <a:t>	2.0 GPA</a:t>
            </a:r>
          </a:p>
          <a:p>
            <a:pPr marL="0" indent="0">
              <a:buNone/>
              <a:defRPr/>
            </a:pPr>
            <a:r>
              <a:rPr lang="en-US" sz="3000" b="1" dirty="0"/>
              <a:t>	1 online course completion </a:t>
            </a:r>
            <a:r>
              <a:rPr lang="en-US" sz="3000" b="1" i="1" dirty="0"/>
              <a:t>(Pending Change) </a:t>
            </a:r>
          </a:p>
          <a:p>
            <a:pPr marL="0" indent="0">
              <a:buNone/>
              <a:defRPr/>
            </a:pPr>
            <a:r>
              <a:rPr lang="en-US" sz="3000" b="1" dirty="0"/>
              <a:t>	Level 3 or higher in the 10th grade Reading FAST</a:t>
            </a:r>
          </a:p>
          <a:p>
            <a:pPr marL="0" indent="0">
              <a:buNone/>
              <a:defRPr/>
            </a:pPr>
            <a:r>
              <a:rPr lang="en-US" sz="3000" b="1" dirty="0"/>
              <a:t>	Level 3 or higher in the Algebra 1 BEST EOC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endParaRPr lang="en-US" i="1" dirty="0"/>
          </a:p>
          <a:p>
            <a:pPr marL="0" indent="0" algn="ctr">
              <a:buNone/>
              <a:defRPr/>
            </a:pPr>
            <a:r>
              <a:rPr lang="en-US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*</a:t>
            </a:r>
            <a:r>
              <a:rPr lang="en-US" b="1" i="1" u="sng" dirty="0">
                <a:solidFill>
                  <a:srgbClr val="FFC000"/>
                </a:solidFill>
                <a:latin typeface="Bahnschrift Light" panose="020B0502040204020203" pitchFamily="34" charset="0"/>
              </a:rPr>
              <a:t>Other Important Tests</a:t>
            </a:r>
          </a:p>
          <a:p>
            <a:pPr marL="0" indent="0" algn="ctr">
              <a:buNone/>
              <a:defRPr/>
            </a:pPr>
            <a:r>
              <a:rPr lang="en-US" sz="2200" i="1" dirty="0">
                <a:solidFill>
                  <a:srgbClr val="FFC000"/>
                </a:solidFill>
              </a:rPr>
              <a:t>Geometry, Biology, US History EOC = 30% of overall 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26082-22E8-4CD6-8489-B52A84696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58">
            <a:off x="9465056" y="1332909"/>
            <a:ext cx="2021430" cy="17526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BC0F5-9A36-4BA0-89BF-B22DD4782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" y="2384057"/>
            <a:ext cx="513188" cy="64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A96BE-F66A-477C-A547-932C563F4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" y="2887772"/>
            <a:ext cx="513188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DB991-D0A2-4EEE-BCDA-DE298DA89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9" y="3348303"/>
            <a:ext cx="513188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B2206-1760-4EF8-B577-E0EBACE04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3825015"/>
            <a:ext cx="513188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F04305-2422-4F25-89D6-CC01ED31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9" y="4333896"/>
            <a:ext cx="513188" cy="6400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AD3028-D4A2-4BE9-9EA9-25E59A6B6BC9}"/>
              </a:ext>
            </a:extLst>
          </p:cNvPr>
          <p:cNvSpPr/>
          <p:nvPr/>
        </p:nvSpPr>
        <p:spPr>
          <a:xfrm>
            <a:off x="150812" y="200274"/>
            <a:ext cx="11409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0"/>
            <a:ext cx="10157354" cy="95833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</a:rPr>
              <a:t>Credit Breakdown   </a:t>
            </a:r>
            <a:endParaRPr lang="en-US" sz="6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7012" y="1371600"/>
            <a:ext cx="5486399" cy="4758560"/>
          </a:xfrm>
        </p:spPr>
        <p:txBody>
          <a:bodyPr>
            <a:normAutofit fontScale="70000" lnSpcReduction="20000"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Lucida Sans Unicode"/>
              </a:rPr>
              <a:t>  </a:t>
            </a:r>
            <a:r>
              <a:rPr lang="en-US" sz="24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MATH (4 Credits)</a:t>
            </a:r>
            <a:endParaRPr lang="en-US" sz="2400" b="1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Algebra I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Geometry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2 additional Math credits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u="sng" dirty="0"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AR JULIAN" panose="02000000000000000000" pitchFamily="2" charset="0"/>
              </a:rPr>
              <a:t>  </a:t>
            </a:r>
            <a:r>
              <a:rPr lang="en-US" sz="24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SCIENCE (3 Credits)</a:t>
            </a: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dirty="0">
              <a:solidFill>
                <a:schemeClr val="bg1"/>
              </a:solidFill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Biology 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2 additional Science credits </a:t>
            </a:r>
          </a:p>
          <a:p>
            <a:pPr marL="1023854" lvl="2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b="1" u="sng" dirty="0">
              <a:solidFill>
                <a:srgbClr val="FFFF00"/>
              </a:solidFill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b="1" dirty="0">
                <a:latin typeface="Lucida Sans Unicode"/>
              </a:rPr>
              <a:t>  </a:t>
            </a:r>
            <a:r>
              <a:rPr lang="en-US" sz="24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SOCIAL STUDIES (3.5 Credits)</a:t>
            </a:r>
          </a:p>
          <a:p>
            <a:pPr marL="395478" indent="-285750" algn="ctr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endParaRPr lang="en-US" sz="1300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Personal Financial Literacy (0.5)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World History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US History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Government &amp; Econ. w/ Fin. Lit</a:t>
            </a:r>
          </a:p>
          <a:p>
            <a:pPr marL="0" indent="0" algn="ctr">
              <a:buNone/>
            </a:pPr>
            <a:endParaRPr lang="en-US" sz="22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8212" y="1219200"/>
            <a:ext cx="6170613" cy="4945742"/>
          </a:xfrm>
        </p:spPr>
        <p:txBody>
          <a:bodyPr>
            <a:normAutofit fontScale="70000" lnSpcReduction="20000"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8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ENGLISH (4 Credits)  </a:t>
            </a: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b="1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4.0 English </a:t>
            </a:r>
            <a:endParaRPr lang="en-US" sz="1800" b="1" i="1" u="sng" dirty="0">
              <a:solidFill>
                <a:srgbClr val="FFFF00"/>
              </a:solidFill>
              <a:latin typeface="Lucida Sans Unicode"/>
            </a:endParaRPr>
          </a:p>
          <a:p>
            <a:pPr marL="1023854" lvl="2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600" b="1" u="sng" dirty="0"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PHYSICAL ED. (PE) (1 Credit)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HOPE	    or 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rgbClr val="FFFF00"/>
                </a:solidFill>
                <a:latin typeface="Lucida Sans Unicode"/>
              </a:rPr>
              <a:t>Personal Fitness &amp; 1 other PE class</a:t>
            </a:r>
            <a:endParaRPr lang="en-US" sz="1800" b="1" i="1" u="sng" dirty="0">
              <a:solidFill>
                <a:srgbClr val="FFFF00"/>
              </a:solidFill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1200" i="1" dirty="0">
              <a:latin typeface="Lucida Sans Unicode"/>
            </a:endParaRPr>
          </a:p>
          <a:p>
            <a:pPr marL="109728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PERFORMING ARTS (1 Credit)</a:t>
            </a:r>
          </a:p>
          <a:p>
            <a:pPr marL="109728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dirty="0">
              <a:latin typeface="Lucida Sans Unicode"/>
            </a:endParaRPr>
          </a:p>
          <a:p>
            <a:pPr marL="0" indent="0">
              <a:buNone/>
            </a:pPr>
            <a:r>
              <a:rPr lang="en-US" sz="2200" b="1" dirty="0">
                <a:latin typeface="Lucida Sans Unicode"/>
              </a:rPr>
              <a:t> 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ELECTIVES (8 Credits)</a:t>
            </a:r>
            <a:endParaRPr lang="en-US" sz="2200" b="1" dirty="0">
              <a:solidFill>
                <a:schemeClr val="tx1"/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900" b="1" dirty="0">
                <a:solidFill>
                  <a:srgbClr val="FFFF00"/>
                </a:solidFill>
                <a:latin typeface="Lucida Sans" panose="020B0602030504020204" pitchFamily="34" charset="0"/>
              </a:rPr>
              <a:t>2 credits in the same world language are required for admission into state universities (Not High School Graduation)</a:t>
            </a:r>
            <a:r>
              <a:rPr lang="en-US" sz="1900" dirty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latin typeface="AR JULIAN" panose="02000000000000000000" pitchFamily="2" charset="0"/>
            </a:endParaRPr>
          </a:p>
          <a:p>
            <a:pPr marL="0" indent="0">
              <a:buNone/>
            </a:pPr>
            <a:endParaRPr lang="en-US" sz="2800" b="1" u="sng" dirty="0">
              <a:solidFill>
                <a:schemeClr val="tx1"/>
              </a:solidFill>
              <a:latin typeface="Felix Titling" panose="04060505060202020A04" pitchFamily="82" charset="0"/>
            </a:endParaRPr>
          </a:p>
          <a:p>
            <a:pPr marL="0" indent="0">
              <a:buNone/>
            </a:pPr>
            <a:endParaRPr lang="en-US" sz="2800" b="1" u="sng" dirty="0">
              <a:solidFill>
                <a:schemeClr val="tx1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197" y="47921"/>
            <a:ext cx="8594429" cy="13208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lgerian" panose="04020705040A02060702" pitchFamily="82" charset="0"/>
              </a:rPr>
              <a:t>Gpa calculation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3212" y="1795168"/>
            <a:ext cx="3315789" cy="358457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Unweighted GPA Points	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2200" b="1" dirty="0"/>
              <a:t>A=4.0 points</a:t>
            </a:r>
          </a:p>
          <a:p>
            <a:pPr marL="0" indent="0" algn="ctr">
              <a:buNone/>
            </a:pPr>
            <a:r>
              <a:rPr lang="en-US" sz="2200" b="1" dirty="0"/>
              <a:t>B= 3.0 points</a:t>
            </a:r>
          </a:p>
          <a:p>
            <a:pPr marL="0" indent="0" algn="ctr">
              <a:buNone/>
            </a:pPr>
            <a:r>
              <a:rPr lang="en-US" sz="2200" b="1" dirty="0"/>
              <a:t>C=2.0 points</a:t>
            </a:r>
          </a:p>
          <a:p>
            <a:pPr marL="0" indent="0" algn="ctr">
              <a:buNone/>
            </a:pPr>
            <a:r>
              <a:rPr lang="en-US" sz="2200" b="1" dirty="0"/>
              <a:t>D=1.0 points</a:t>
            </a:r>
          </a:p>
          <a:p>
            <a:pPr marL="0" indent="0" algn="ctr">
              <a:buNone/>
            </a:pPr>
            <a:r>
              <a:rPr lang="en-US" sz="2200" b="1" dirty="0"/>
              <a:t>F=0 points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89412" y="1795168"/>
            <a:ext cx="3352801" cy="35845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Weighted GPA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Honors is .5 point weight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A=4.5 points</a:t>
            </a:r>
          </a:p>
          <a:p>
            <a:pPr marL="0" indent="0" algn="ctr">
              <a:buNone/>
            </a:pPr>
            <a:r>
              <a:rPr lang="en-US" b="1" dirty="0"/>
              <a:t>B= 3.5 points</a:t>
            </a:r>
          </a:p>
          <a:p>
            <a:pPr marL="0" indent="0" algn="ctr">
              <a:buNone/>
            </a:pPr>
            <a:r>
              <a:rPr lang="en-US" b="1" dirty="0"/>
              <a:t>C=2.5 points</a:t>
            </a:r>
          </a:p>
          <a:p>
            <a:pPr marL="0" indent="0" algn="ctr">
              <a:buNone/>
            </a:pPr>
            <a:r>
              <a:rPr lang="en-US" b="1" dirty="0"/>
              <a:t>D=1.5 points</a:t>
            </a:r>
          </a:p>
          <a:p>
            <a:pPr marL="0" indent="0" algn="ctr">
              <a:buNone/>
            </a:pPr>
            <a:r>
              <a:rPr lang="en-US" b="1" dirty="0"/>
              <a:t>F=0 points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 descr="The Academy of Excellence - Math- Classroom Rule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52400"/>
            <a:ext cx="1900589" cy="1538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212" y="5715000"/>
            <a:ext cx="1013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you made all C’s in every class you took this would give you a 2.0 Unweighted GPA which is what is required for graduation.</a:t>
            </a:r>
          </a:p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033466" y="1795167"/>
            <a:ext cx="3352801" cy="358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Weighted GPA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AP/IB/DE is 1 point weight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A=5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B= 4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C=3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D=2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F=0 points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20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830</Words>
  <Application>Microsoft Office PowerPoint</Application>
  <PresentationFormat>Custom</PresentationFormat>
  <Paragraphs>197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 JULIAN</vt:lpstr>
      <vt:lpstr>Arial</vt:lpstr>
      <vt:lpstr>Bahnschrift Light</vt:lpstr>
      <vt:lpstr>Century Gothic</vt:lpstr>
      <vt:lpstr>Felix Titling</vt:lpstr>
      <vt:lpstr>Lucida Sans</vt:lpstr>
      <vt:lpstr>Lucida Sans Unicode</vt:lpstr>
      <vt:lpstr>Wingdings</vt:lpstr>
      <vt:lpstr>Wingdings 3</vt:lpstr>
      <vt:lpstr>Slice</vt:lpstr>
      <vt:lpstr>Welcome class of 2027! Remind sign up</vt:lpstr>
      <vt:lpstr>WELCOME TO Osceola HIGH SCHOOL</vt:lpstr>
      <vt:lpstr>Welcome new students</vt:lpstr>
      <vt:lpstr>PowerPoint Presentation</vt:lpstr>
      <vt:lpstr>PowerPoint Presentation</vt:lpstr>
      <vt:lpstr>Diploma options </vt:lpstr>
      <vt:lpstr>PowerPoint Presentation</vt:lpstr>
      <vt:lpstr>Credit Breakdown   </vt:lpstr>
      <vt:lpstr>Gpa calculation</vt:lpstr>
      <vt:lpstr>ACADEMIC PROGRAMS</vt:lpstr>
      <vt:lpstr>ADVANCED PLACEMENT (AP)</vt:lpstr>
      <vt:lpstr>DUAL ENROLLMENT OPPORTUNITIES</vt:lpstr>
      <vt:lpstr>CTE and industry certification </vt:lpstr>
      <vt:lpstr>9TH GRADE SAMPLE SCHEDULES</vt:lpstr>
      <vt:lpstr>Get Involved!!!! </vt:lpstr>
      <vt:lpstr>Tips for students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HIGH SCHOOL</dc:title>
  <dc:creator/>
  <cp:keywords/>
  <cp:lastModifiedBy/>
  <cp:revision>5</cp:revision>
  <dcterms:created xsi:type="dcterms:W3CDTF">2017-01-11T17:00:46Z</dcterms:created>
  <dcterms:modified xsi:type="dcterms:W3CDTF">2023-07-20T21:54:06Z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